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59" r:id="rId6"/>
    <p:sldId id="260" r:id="rId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1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F893D70D-3DFA-47EB-99DA-C1E2ABFCF960}" type="datetimeFigureOut">
              <a:rPr lang="es-ES" smtClean="0"/>
              <a:t>16/02/2017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A9F3071-8C6E-4E9E-8BAC-99664746E10A}"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893D70D-3DFA-47EB-99DA-C1E2ABFCF960}" type="datetimeFigureOut">
              <a:rPr lang="es-ES" smtClean="0"/>
              <a:t>16/02/2017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A9F3071-8C6E-4E9E-8BAC-99664746E10A}"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893D70D-3DFA-47EB-99DA-C1E2ABFCF960}" type="datetimeFigureOut">
              <a:rPr lang="es-ES" smtClean="0"/>
              <a:t>16/02/2017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A9F3071-8C6E-4E9E-8BAC-99664746E10A}"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893D70D-3DFA-47EB-99DA-C1E2ABFCF960}" type="datetimeFigureOut">
              <a:rPr lang="es-ES" smtClean="0"/>
              <a:t>16/02/2017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A9F3071-8C6E-4E9E-8BAC-99664746E10A}"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893D70D-3DFA-47EB-99DA-C1E2ABFCF960}" type="datetimeFigureOut">
              <a:rPr lang="es-ES" smtClean="0"/>
              <a:t>16/02/2017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A9F3071-8C6E-4E9E-8BAC-99664746E10A}"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F893D70D-3DFA-47EB-99DA-C1E2ABFCF960}" type="datetimeFigureOut">
              <a:rPr lang="es-ES" smtClean="0"/>
              <a:t>16/02/2017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A9F3071-8C6E-4E9E-8BAC-99664746E10A}"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F893D70D-3DFA-47EB-99DA-C1E2ABFCF960}" type="datetimeFigureOut">
              <a:rPr lang="es-ES" smtClean="0"/>
              <a:t>16/02/2017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8A9F3071-8C6E-4E9E-8BAC-99664746E10A}"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F893D70D-3DFA-47EB-99DA-C1E2ABFCF960}" type="datetimeFigureOut">
              <a:rPr lang="es-ES" smtClean="0"/>
              <a:t>16/02/2017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8A9F3071-8C6E-4E9E-8BAC-99664746E10A}"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893D70D-3DFA-47EB-99DA-C1E2ABFCF960}" type="datetimeFigureOut">
              <a:rPr lang="es-ES" smtClean="0"/>
              <a:t>16/02/2017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8A9F3071-8C6E-4E9E-8BAC-99664746E10A}"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93D70D-3DFA-47EB-99DA-C1E2ABFCF960}" type="datetimeFigureOut">
              <a:rPr lang="es-ES" smtClean="0"/>
              <a:t>16/02/2017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A9F3071-8C6E-4E9E-8BAC-99664746E10A}"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93D70D-3DFA-47EB-99DA-C1E2ABFCF960}" type="datetimeFigureOut">
              <a:rPr lang="es-ES" smtClean="0"/>
              <a:t>16/02/2017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A9F3071-8C6E-4E9E-8BAC-99664746E10A}"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3D70D-3DFA-47EB-99DA-C1E2ABFCF960}" type="datetimeFigureOut">
              <a:rPr lang="es-ES" smtClean="0"/>
              <a:t>16/02/2017</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9F3071-8C6E-4E9E-8BAC-99664746E10A}"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MisCosas\MisImagenes\RECORTE FINAL LOGO FINAL PROYECTO 4 2017.PNG"/>
          <p:cNvPicPr>
            <a:picLocks noChangeAspect="1" noChangeArrowheads="1"/>
          </p:cNvPicPr>
          <p:nvPr/>
        </p:nvPicPr>
        <p:blipFill>
          <a:blip r:embed="rId2" cstate="print"/>
          <a:srcRect/>
          <a:stretch>
            <a:fillRect/>
          </a:stretch>
        </p:blipFill>
        <p:spPr bwMode="auto">
          <a:xfrm>
            <a:off x="1907704" y="476672"/>
            <a:ext cx="5465324" cy="5486549"/>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0"/>
            <a:ext cx="7272808" cy="836712"/>
          </a:xfrm>
        </p:spPr>
        <p:txBody>
          <a:bodyPr>
            <a:normAutofit/>
          </a:bodyPr>
          <a:lstStyle/>
          <a:p>
            <a:r>
              <a:rPr lang="es-ES" sz="3600" dirty="0" smtClean="0">
                <a:ln>
                  <a:solidFill>
                    <a:sysClr val="windowText" lastClr="000000"/>
                  </a:solidFill>
                </a:ln>
                <a:solidFill>
                  <a:schemeClr val="accent6">
                    <a:lumMod val="75000"/>
                  </a:schemeClr>
                </a:solidFill>
              </a:rPr>
              <a:t>DESCRIPCIÓN DE LA IDEA</a:t>
            </a:r>
            <a:endParaRPr lang="es-ES" sz="3600" dirty="0">
              <a:ln>
                <a:solidFill>
                  <a:sysClr val="windowText" lastClr="000000"/>
                </a:solidFill>
              </a:ln>
              <a:solidFill>
                <a:schemeClr val="accent6">
                  <a:lumMod val="75000"/>
                </a:schemeClr>
              </a:solidFill>
            </a:endParaRPr>
          </a:p>
        </p:txBody>
      </p:sp>
      <p:sp>
        <p:nvSpPr>
          <p:cNvPr id="3" name="2 Marcador de contenido"/>
          <p:cNvSpPr>
            <a:spLocks noGrp="1"/>
          </p:cNvSpPr>
          <p:nvPr>
            <p:ph idx="1"/>
          </p:nvPr>
        </p:nvSpPr>
        <p:spPr>
          <a:xfrm>
            <a:off x="0" y="692696"/>
            <a:ext cx="9144000" cy="6165304"/>
          </a:xfrm>
        </p:spPr>
        <p:txBody>
          <a:bodyPr>
            <a:normAutofit/>
          </a:bodyPr>
          <a:lstStyle/>
          <a:p>
            <a:pPr>
              <a:buNone/>
            </a:pPr>
            <a:r>
              <a:rPr lang="es-ES" sz="2000" dirty="0" smtClean="0">
                <a:solidFill>
                  <a:schemeClr val="accent6">
                    <a:lumMod val="75000"/>
                  </a:schemeClr>
                </a:solidFill>
                <a:latin typeface="+mj-lt"/>
                <a:ea typeface="+mj-ea"/>
                <a:cs typeface="+mj-cs"/>
              </a:rPr>
              <a:t>LAS </a:t>
            </a:r>
            <a:r>
              <a:rPr lang="es-ES" sz="2000" dirty="0">
                <a:solidFill>
                  <a:schemeClr val="accent6">
                    <a:lumMod val="75000"/>
                  </a:schemeClr>
                </a:solidFill>
                <a:latin typeface="+mj-lt"/>
                <a:ea typeface="+mj-ea"/>
                <a:cs typeface="+mj-cs"/>
              </a:rPr>
              <a:t>IDEAS </a:t>
            </a:r>
            <a:r>
              <a:rPr lang="es-ES" sz="2000" dirty="0" smtClean="0">
                <a:solidFill>
                  <a:schemeClr val="accent6">
                    <a:lumMod val="75000"/>
                  </a:schemeClr>
                </a:solidFill>
                <a:latin typeface="+mj-lt"/>
                <a:ea typeface="+mj-ea"/>
                <a:cs typeface="+mj-cs"/>
              </a:rPr>
              <a:t>DESCARTADAS</a:t>
            </a:r>
          </a:p>
          <a:p>
            <a:pPr algn="just">
              <a:buNone/>
            </a:pPr>
            <a:r>
              <a:rPr lang="es-ES" sz="1400" dirty="0" smtClean="0"/>
              <a:t>  -   La primera idea que se nos ocurrió, fue una página web donde se muestra el lugar donde se quiere comprar, simulando que el comprador esta en ese mismo lugar, desde la cual puedes elegir todo lo que quieras. Queríamos enfocarlo a supermercados y distribuir esta idea a grandes compañías como por ejemplo en </a:t>
            </a:r>
            <a:r>
              <a:rPr lang="es-ES" sz="1400" dirty="0" err="1" smtClean="0"/>
              <a:t>Mercadona</a:t>
            </a:r>
            <a:r>
              <a:rPr lang="es-ES" sz="1400" dirty="0" smtClean="0"/>
              <a:t>, Carrefour, </a:t>
            </a:r>
            <a:r>
              <a:rPr lang="es-ES" sz="1400" dirty="0" err="1" smtClean="0"/>
              <a:t>Alcampo</a:t>
            </a:r>
            <a:r>
              <a:rPr lang="es-ES" sz="1400" dirty="0" smtClean="0"/>
              <a:t>, etc.</a:t>
            </a:r>
            <a:endParaRPr lang="es-ES" sz="1400" dirty="0"/>
          </a:p>
          <a:p>
            <a:pPr algn="just">
              <a:buNone/>
            </a:pPr>
            <a:r>
              <a:rPr lang="es-ES" sz="1400" dirty="0" smtClean="0"/>
              <a:t>  - La segunda idea que se nos ocurrió, esta no tan desarrollada, fue algo relacionado con el deporte, una tienda especializada en algún deporte en especial o algo parecido pero lo vimos poco original y buscamos otras ideas.</a:t>
            </a:r>
          </a:p>
          <a:p>
            <a:pPr>
              <a:buNone/>
            </a:pPr>
            <a:r>
              <a:rPr lang="es-ES" sz="1400" dirty="0" smtClean="0"/>
              <a:t/>
            </a:r>
            <a:br>
              <a:rPr lang="es-ES" sz="1400" dirty="0" smtClean="0"/>
            </a:br>
            <a:endParaRPr lang="es-ES" sz="1400" dirty="0" smtClean="0"/>
          </a:p>
          <a:p>
            <a:pPr>
              <a:buNone/>
            </a:pPr>
            <a:r>
              <a:rPr lang="es-ES" sz="1400" dirty="0" smtClean="0"/>
              <a:t/>
            </a:r>
            <a:br>
              <a:rPr lang="es-ES" sz="1400" dirty="0" smtClean="0"/>
            </a:br>
            <a:r>
              <a:rPr lang="es-ES" sz="1400" dirty="0" smtClean="0"/>
              <a:t>   </a:t>
            </a:r>
          </a:p>
          <a:p>
            <a:pPr>
              <a:buNone/>
            </a:pPr>
            <a:r>
              <a:rPr lang="es-ES" sz="1400" dirty="0" smtClean="0"/>
              <a:t>  </a:t>
            </a:r>
          </a:p>
          <a:p>
            <a:pPr>
              <a:buNone/>
            </a:pPr>
            <a:r>
              <a:rPr lang="es-ES" sz="1400" dirty="0" smtClean="0"/>
              <a:t> - La </a:t>
            </a:r>
            <a:r>
              <a:rPr lang="es-ES" sz="1400" dirty="0"/>
              <a:t>siguiente idea, fue relacionada con la tercera edad, ya que a este campo le vimos mucho futuro, pero al igual que en la idea anterior del deporte, no se nos ocurrió nada original . Desarrollándola mas, pensamos en juntar estas dos ideas, deporte y tercera edad, como por ejemplo una residencia deportiva o algo por el estilo, pero no nos terminó de convencer</a:t>
            </a:r>
            <a:r>
              <a:rPr lang="es-ES" sz="1400" dirty="0" smtClean="0"/>
              <a:t>.</a:t>
            </a:r>
          </a:p>
          <a:p>
            <a:pPr>
              <a:buNone/>
            </a:pPr>
            <a:r>
              <a:rPr lang="es-ES" sz="1400" dirty="0" smtClean="0"/>
              <a:t> - Otra </a:t>
            </a:r>
            <a:r>
              <a:rPr lang="es-ES" sz="1400" dirty="0"/>
              <a:t>idea descartada llego gracias a que teníamos la intención de inventar un objeto totalmente nuevo o modificar uno ya existente a mejor para venderlo. Al buscar en internet alguna inspiración, vimos que había una gran cantidad de objetos raros y muy útiles, que no sabíamos ni que existían por lo que decidimos hacer una tienda donde vender y distribuir estos objetos tan originales e innovadores que hemos ido encontrando en Internet</a:t>
            </a:r>
            <a:r>
              <a:rPr lang="es-ES" sz="1400" dirty="0" smtClean="0"/>
              <a:t>.</a:t>
            </a:r>
            <a:endParaRPr lang="es-ES" sz="1400" dirty="0"/>
          </a:p>
          <a:p>
            <a:pPr>
              <a:buNone/>
            </a:pPr>
            <a:endParaRPr lang="es-ES" sz="1400" dirty="0" smtClean="0"/>
          </a:p>
          <a:p>
            <a:pPr>
              <a:buNone/>
            </a:pPr>
            <a:endParaRPr lang="es-ES" sz="1400" dirty="0"/>
          </a:p>
        </p:txBody>
      </p:sp>
      <p:pic>
        <p:nvPicPr>
          <p:cNvPr id="2053" name="Picture 5"/>
          <p:cNvPicPr>
            <a:picLocks noChangeAspect="1" noChangeArrowheads="1"/>
          </p:cNvPicPr>
          <p:nvPr/>
        </p:nvPicPr>
        <p:blipFill>
          <a:blip r:embed="rId2" cstate="print"/>
          <a:srcRect/>
          <a:stretch>
            <a:fillRect/>
          </a:stretch>
        </p:blipFill>
        <p:spPr bwMode="auto">
          <a:xfrm>
            <a:off x="2915816" y="2204864"/>
            <a:ext cx="2330375" cy="1073540"/>
          </a:xfrm>
          <a:prstGeom prst="rect">
            <a:avLst/>
          </a:prstGeom>
          <a:noFill/>
          <a:ln w="9525">
            <a:noFill/>
            <a:miter lim="800000"/>
            <a:headEnd/>
            <a:tailEnd/>
          </a:ln>
        </p:spPr>
      </p:pic>
      <p:pic>
        <p:nvPicPr>
          <p:cNvPr id="18" name="17 Imagen" descr="pantuuflas.jpg"/>
          <p:cNvPicPr>
            <a:picLocks noChangeAspect="1"/>
          </p:cNvPicPr>
          <p:nvPr/>
        </p:nvPicPr>
        <p:blipFill>
          <a:blip r:embed="rId3" cstate="print"/>
          <a:stretch>
            <a:fillRect/>
          </a:stretch>
        </p:blipFill>
        <p:spPr>
          <a:xfrm>
            <a:off x="1691680" y="5373216"/>
            <a:ext cx="1180157" cy="1183115"/>
          </a:xfrm>
          <a:prstGeom prst="rect">
            <a:avLst/>
          </a:prstGeom>
        </p:spPr>
      </p:pic>
      <p:pic>
        <p:nvPicPr>
          <p:cNvPr id="19" name="18 Imagen" descr="rare things.jpg"/>
          <p:cNvPicPr>
            <a:picLocks noChangeAspect="1"/>
          </p:cNvPicPr>
          <p:nvPr/>
        </p:nvPicPr>
        <p:blipFill>
          <a:blip r:embed="rId4" cstate="print"/>
          <a:stretch>
            <a:fillRect/>
          </a:stretch>
        </p:blipFill>
        <p:spPr>
          <a:xfrm>
            <a:off x="3347864" y="5229200"/>
            <a:ext cx="1587828" cy="1440954"/>
          </a:xfrm>
          <a:prstGeom prst="rect">
            <a:avLst/>
          </a:prstGeom>
        </p:spPr>
      </p:pic>
      <p:pic>
        <p:nvPicPr>
          <p:cNvPr id="20" name="19 Imagen" descr="coche-patinete-lista-672xXx80.jpg"/>
          <p:cNvPicPr>
            <a:picLocks noChangeAspect="1"/>
          </p:cNvPicPr>
          <p:nvPr/>
        </p:nvPicPr>
        <p:blipFill>
          <a:blip r:embed="rId5" cstate="print"/>
          <a:stretch>
            <a:fillRect/>
          </a:stretch>
        </p:blipFill>
        <p:spPr>
          <a:xfrm>
            <a:off x="5580112" y="5445224"/>
            <a:ext cx="1800200" cy="106350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04664"/>
            <a:ext cx="2962672" cy="436910"/>
          </a:xfrm>
        </p:spPr>
        <p:txBody>
          <a:bodyPr>
            <a:noAutofit/>
          </a:bodyPr>
          <a:lstStyle/>
          <a:p>
            <a:r>
              <a:rPr lang="es-ES" sz="2800" dirty="0" smtClean="0">
                <a:solidFill>
                  <a:schemeClr val="accent6">
                    <a:lumMod val="75000"/>
                  </a:schemeClr>
                </a:solidFill>
              </a:rPr>
              <a:t>LA IDEA FINAL</a:t>
            </a:r>
            <a:endParaRPr lang="es-ES" sz="2800" dirty="0">
              <a:solidFill>
                <a:schemeClr val="accent6">
                  <a:lumMod val="75000"/>
                </a:schemeClr>
              </a:solidFill>
            </a:endParaRPr>
          </a:p>
        </p:txBody>
      </p:sp>
      <p:sp>
        <p:nvSpPr>
          <p:cNvPr id="3" name="2 Marcador de contenido"/>
          <p:cNvSpPr>
            <a:spLocks noGrp="1"/>
          </p:cNvSpPr>
          <p:nvPr>
            <p:ph idx="1"/>
          </p:nvPr>
        </p:nvSpPr>
        <p:spPr>
          <a:xfrm>
            <a:off x="251520" y="836713"/>
            <a:ext cx="8435280" cy="3096344"/>
          </a:xfrm>
        </p:spPr>
        <p:txBody>
          <a:bodyPr>
            <a:normAutofit/>
          </a:bodyPr>
          <a:lstStyle/>
          <a:p>
            <a:pPr algn="just">
              <a:buNone/>
            </a:pPr>
            <a:r>
              <a:rPr lang="es-ES" sz="1600" dirty="0" smtClean="0"/>
              <a:t>La empresa surgió a partir de la lentitud de los envíos en las compañías de reparto, nuestra idea se basa en poder repartir los pedidos en un tiempo mucho mas corto que las empresas actuales, llegando a acuerdos con las empresas que quieran utilizar nuestros servicios y también haciéndolo nosotros individualmente a través de nuestra pagina web y nuestra aplicación móvil. Nuestra idea principal es poder llevarlo a cabo empezando por una ciudad como Madrid, iniciando con una flota de reparto mas pequeña y así poder cumplir el servicio que ofrecemos, intentando llegar al cliente cumpliendo los plazos de entrega. Nuestra preocupación principal es la disponibilidad de los productos ofrecidos, ya que también estaremos dependiendo de ellos. Esta idea la empezamos a desarrollar debido a la cantidad de incumplimientos vistos en empresas de reparto, viendo aquí una buena idea de negocio siempre y cuando cumplamos escrupulosamente con nuestras horas de entrega.</a:t>
            </a:r>
          </a:p>
          <a:p>
            <a:endParaRPr lang="es-ES" dirty="0"/>
          </a:p>
        </p:txBody>
      </p:sp>
      <p:pic>
        <p:nvPicPr>
          <p:cNvPr id="3074" name="Picture 2" descr="proyecto 4 3w 2017 envíos rapidos.jpg"/>
          <p:cNvPicPr>
            <a:picLocks noChangeAspect="1" noChangeArrowheads="1"/>
          </p:cNvPicPr>
          <p:nvPr/>
        </p:nvPicPr>
        <p:blipFill>
          <a:blip r:embed="rId2" cstate="print"/>
          <a:srcRect/>
          <a:stretch>
            <a:fillRect/>
          </a:stretch>
        </p:blipFill>
        <p:spPr bwMode="auto">
          <a:xfrm>
            <a:off x="827584" y="4149080"/>
            <a:ext cx="3648075" cy="1257301"/>
          </a:xfrm>
          <a:prstGeom prst="rect">
            <a:avLst/>
          </a:prstGeom>
          <a:noFill/>
        </p:spPr>
      </p:pic>
      <p:pic>
        <p:nvPicPr>
          <p:cNvPr id="3076" name="Picture 4" descr="proyecto 4 3w 2017 paquete particular.jpg"/>
          <p:cNvPicPr>
            <a:picLocks noChangeAspect="1" noChangeArrowheads="1"/>
          </p:cNvPicPr>
          <p:nvPr/>
        </p:nvPicPr>
        <p:blipFill>
          <a:blip r:embed="rId3" cstate="print"/>
          <a:srcRect/>
          <a:stretch>
            <a:fillRect/>
          </a:stretch>
        </p:blipFill>
        <p:spPr bwMode="auto">
          <a:xfrm>
            <a:off x="5220072" y="4221088"/>
            <a:ext cx="2664296" cy="110457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1143000"/>
          </a:xfrm>
        </p:spPr>
        <p:txBody>
          <a:bodyPr>
            <a:normAutofit/>
          </a:bodyPr>
          <a:lstStyle/>
          <a:p>
            <a:r>
              <a:rPr lang="es-ES" sz="3600" dirty="0">
                <a:ln>
                  <a:solidFill>
                    <a:sysClr val="windowText" lastClr="000000"/>
                  </a:solidFill>
                </a:ln>
                <a:solidFill>
                  <a:schemeClr val="accent6">
                    <a:lumMod val="75000"/>
                  </a:schemeClr>
                </a:solidFill>
              </a:rPr>
              <a:t>DENOMINACIÓN COMERCIAL</a:t>
            </a:r>
          </a:p>
        </p:txBody>
      </p:sp>
      <p:sp>
        <p:nvSpPr>
          <p:cNvPr id="3" name="2 Marcador de contenido"/>
          <p:cNvSpPr>
            <a:spLocks noGrp="1"/>
          </p:cNvSpPr>
          <p:nvPr>
            <p:ph idx="1"/>
          </p:nvPr>
        </p:nvSpPr>
        <p:spPr>
          <a:xfrm>
            <a:off x="251520" y="1196752"/>
            <a:ext cx="8568952" cy="5256584"/>
          </a:xfrm>
        </p:spPr>
        <p:txBody>
          <a:bodyPr>
            <a:normAutofit/>
          </a:bodyPr>
          <a:lstStyle/>
          <a:p>
            <a:r>
              <a:rPr lang="es-ES" sz="1600" dirty="0"/>
              <a:t>Las ideas previas al nombre final, fueron varias; primero recurrimos a buscar palabras relacionadas con la mensajería como "enviar", "rapidez", "transporte" en otros idiomas, pero ninguna de estas nos resulto convincente, más tarde, intentamos modificar estas palabras, como por ejemplo "</a:t>
            </a:r>
            <a:r>
              <a:rPr lang="es-ES" sz="1600" dirty="0" err="1"/>
              <a:t>enviator</a:t>
            </a:r>
            <a:r>
              <a:rPr lang="es-ES" sz="1600" dirty="0"/>
              <a:t>" o "</a:t>
            </a:r>
            <a:r>
              <a:rPr lang="es-ES" sz="1600" dirty="0" err="1"/>
              <a:t>envius</a:t>
            </a:r>
            <a:r>
              <a:rPr lang="es-ES" sz="1600" dirty="0"/>
              <a:t>", pero estas ideas no nos parecieron originales ya que alguna compañía de mensajería se llama parecido. La siguiente idea fue ya relacionada con el nombre final. En este caso, nos planteamos, estas tres preguntas y empezamos a pensar nombres relacionadas con estas. Primero pensamos en ponerlas sin más ( Qué, Cuándo, Donde) el cual descartamos inmediatamente ya que era muy largo y poco trabajado. Justo después dimos con la clave, abreviamos dichas preguntas (3Q) y decidimos abreviarlas en inglés ya que si lo poníamos en español, en el caso de que empezásemos a hacer envíos a otros países, nuestra empresa podría no ser elegida por gente extranjera porque estos no entendiesen el idioma, mientras que si el nombre está en inglés, será identificado a nivel mundial y no supondrá ningún problema de </a:t>
            </a:r>
            <a:r>
              <a:rPr lang="es-ES" sz="1600" dirty="0" smtClean="0"/>
              <a:t>entendimiento.</a:t>
            </a:r>
          </a:p>
          <a:p>
            <a:endParaRPr lang="es-ES" sz="1600" dirty="0"/>
          </a:p>
          <a:p>
            <a:pPr>
              <a:buNone/>
            </a:pPr>
            <a:r>
              <a:rPr lang="es-ES" sz="1600" dirty="0" smtClean="0"/>
              <a:t>                                                               </a:t>
            </a:r>
          </a:p>
          <a:p>
            <a:pPr>
              <a:buNone/>
            </a:pPr>
            <a:endParaRPr lang="es-ES" sz="1600" dirty="0"/>
          </a:p>
          <a:p>
            <a:pPr>
              <a:buNone/>
            </a:pPr>
            <a:r>
              <a:rPr lang="es-ES" sz="1600" dirty="0" smtClean="0"/>
              <a:t>                             </a:t>
            </a:r>
            <a:endParaRPr lang="es-ES" sz="1600" dirty="0"/>
          </a:p>
        </p:txBody>
      </p:sp>
      <p:pic>
        <p:nvPicPr>
          <p:cNvPr id="6146" name="Picture 2"/>
          <p:cNvPicPr>
            <a:picLocks noChangeAspect="1" noChangeArrowheads="1"/>
          </p:cNvPicPr>
          <p:nvPr/>
        </p:nvPicPr>
        <p:blipFill>
          <a:blip r:embed="rId2" cstate="print"/>
          <a:srcRect/>
          <a:stretch>
            <a:fillRect/>
          </a:stretch>
        </p:blipFill>
        <p:spPr bwMode="auto">
          <a:xfrm>
            <a:off x="683568" y="4653136"/>
            <a:ext cx="3017912" cy="1365890"/>
          </a:xfrm>
          <a:prstGeom prst="rect">
            <a:avLst/>
          </a:prstGeom>
          <a:noFill/>
          <a:ln w="9525">
            <a:noFill/>
            <a:miter lim="800000"/>
            <a:headEnd/>
            <a:tailEnd/>
          </a:ln>
        </p:spPr>
      </p:pic>
      <p:sp>
        <p:nvSpPr>
          <p:cNvPr id="8" name="7 Flecha derecha"/>
          <p:cNvSpPr/>
          <p:nvPr/>
        </p:nvSpPr>
        <p:spPr>
          <a:xfrm>
            <a:off x="3923928" y="5229200"/>
            <a:ext cx="1872208" cy="216024"/>
          </a:xfrm>
          <a:prstGeom prst="rightArrow">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ln>
                <a:solidFill>
                  <a:schemeClr val="tx1"/>
                </a:solidFill>
              </a:ln>
              <a:solidFill>
                <a:schemeClr val="accent6">
                  <a:lumMod val="75000"/>
                </a:schemeClr>
              </a:solidFill>
            </a:endParaRPr>
          </a:p>
        </p:txBody>
      </p:sp>
      <p:graphicFrame>
        <p:nvGraphicFramePr>
          <p:cNvPr id="9" name="8 Tabla"/>
          <p:cNvGraphicFramePr>
            <a:graphicFrameLocks noGrp="1"/>
          </p:cNvGraphicFramePr>
          <p:nvPr/>
        </p:nvGraphicFramePr>
        <p:xfrm>
          <a:off x="5940152" y="4725144"/>
          <a:ext cx="1967880" cy="1239912"/>
        </p:xfrm>
        <a:graphic>
          <a:graphicData uri="http://schemas.openxmlformats.org/drawingml/2006/table">
            <a:tbl>
              <a:tblPr firstRow="1" bandRow="1">
                <a:tableStyleId>{5C22544A-7EE6-4342-B048-85BDC9FD1C3A}</a:tableStyleId>
              </a:tblPr>
              <a:tblGrid>
                <a:gridCol w="1967880"/>
              </a:tblGrid>
              <a:tr h="1239912">
                <a:tc>
                  <a:txBody>
                    <a:bodyPr/>
                    <a:lstStyle/>
                    <a:p>
                      <a:pPr algn="ctr"/>
                      <a:r>
                        <a:rPr lang="es-ES" sz="6600" dirty="0" smtClean="0">
                          <a:ln>
                            <a:solidFill>
                              <a:schemeClr val="tx1"/>
                            </a:solidFill>
                          </a:ln>
                          <a:solidFill>
                            <a:schemeClr val="accent6">
                              <a:lumMod val="75000"/>
                            </a:schemeClr>
                          </a:solidFill>
                          <a:latin typeface="Baskerville Old Face" pitchFamily="18" charset="0"/>
                        </a:rPr>
                        <a:t>3W</a:t>
                      </a:r>
                      <a:endParaRPr lang="es-ES" sz="6600" dirty="0">
                        <a:ln>
                          <a:solidFill>
                            <a:schemeClr val="tx1"/>
                          </a:solidFill>
                        </a:ln>
                        <a:solidFill>
                          <a:schemeClr val="accent6">
                            <a:lumMod val="75000"/>
                          </a:schemeClr>
                        </a:solidFill>
                        <a:latin typeface="Baskerville Old Face"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0"/>
            <a:ext cx="7920880" cy="692696"/>
          </a:xfrm>
        </p:spPr>
        <p:txBody>
          <a:bodyPr>
            <a:normAutofit/>
          </a:bodyPr>
          <a:lstStyle/>
          <a:p>
            <a:r>
              <a:rPr lang="es-ES" sz="3600" dirty="0">
                <a:ln>
                  <a:solidFill>
                    <a:sysClr val="windowText" lastClr="000000"/>
                  </a:solidFill>
                </a:ln>
                <a:solidFill>
                  <a:schemeClr val="accent6">
                    <a:lumMod val="75000"/>
                  </a:schemeClr>
                </a:solidFill>
              </a:rPr>
              <a:t>LOGOTIPO</a:t>
            </a:r>
          </a:p>
        </p:txBody>
      </p:sp>
      <p:sp>
        <p:nvSpPr>
          <p:cNvPr id="3" name="2 Marcador de contenido"/>
          <p:cNvSpPr>
            <a:spLocks noGrp="1"/>
          </p:cNvSpPr>
          <p:nvPr>
            <p:ph idx="1"/>
          </p:nvPr>
        </p:nvSpPr>
        <p:spPr>
          <a:xfrm>
            <a:off x="0" y="692696"/>
            <a:ext cx="9144000" cy="6165304"/>
          </a:xfrm>
        </p:spPr>
        <p:txBody>
          <a:bodyPr>
            <a:normAutofit/>
          </a:bodyPr>
          <a:lstStyle/>
          <a:p>
            <a:r>
              <a:rPr lang="es-ES" sz="1600" dirty="0"/>
              <a:t>El logo de la izquierda fue el primero que hicimos. Acabábamos de poner el nombre a la nueva empresa y con la idea de compañía de envíos y pedidos rápidos, nos pareció buena idea un camión dando sensación de estar en movimiento . Pero este primero nos pareció demasiado simple y poco estético. Más adelante decidimos probar nuevas combinaciones de colores y nuevos diseños y añadir "Mail </a:t>
            </a:r>
            <a:r>
              <a:rPr lang="es-ES" sz="1600" dirty="0" err="1"/>
              <a:t>Company</a:t>
            </a:r>
            <a:r>
              <a:rPr lang="es-ES" sz="1600" dirty="0"/>
              <a:t>" en la parte inferior del logo para que el comprador, consumidor que lo vea sepa que servicio ofrecemos. El cuarto logo, lo hicimos por probar si haciendo un diseño simple podría estar bien, pero entre todos pensamos que la función de un logo es que se vea rápidamente que ofrece la empresa.</a:t>
            </a:r>
            <a:r>
              <a:rPr lang="es-ES" sz="1600" dirty="0" smtClean="0"/>
              <a:t/>
            </a:r>
            <a:br>
              <a:rPr lang="es-ES" sz="1600" dirty="0" smtClean="0"/>
            </a:br>
            <a:r>
              <a:rPr lang="es-ES" sz="1600" dirty="0"/>
              <a:t>Y </a:t>
            </a:r>
            <a:r>
              <a:rPr lang="es-ES" sz="1600" dirty="0" smtClean="0"/>
              <a:t>aquí </a:t>
            </a:r>
            <a:r>
              <a:rPr lang="es-ES" sz="1600" dirty="0"/>
              <a:t>esta el logo final, que combina un poco lo mejor de </a:t>
            </a:r>
            <a:r>
              <a:rPr lang="es-ES" sz="1600" dirty="0" smtClean="0"/>
              <a:t>los </a:t>
            </a:r>
            <a:r>
              <a:rPr lang="es-ES" sz="1600" dirty="0"/>
              <a:t>bocetos e intentos anteriores:</a:t>
            </a:r>
          </a:p>
        </p:txBody>
      </p:sp>
      <p:pic>
        <p:nvPicPr>
          <p:cNvPr id="4" name="3 Imagen" descr="recorte 1.PNG"/>
          <p:cNvPicPr>
            <a:picLocks noChangeAspect="1"/>
          </p:cNvPicPr>
          <p:nvPr/>
        </p:nvPicPr>
        <p:blipFill>
          <a:blip r:embed="rId2" cstate="print"/>
          <a:stretch>
            <a:fillRect/>
          </a:stretch>
        </p:blipFill>
        <p:spPr>
          <a:xfrm>
            <a:off x="179512" y="3140968"/>
            <a:ext cx="1742376" cy="1295531"/>
          </a:xfrm>
          <a:prstGeom prst="rect">
            <a:avLst/>
          </a:prstGeom>
        </p:spPr>
      </p:pic>
      <p:pic>
        <p:nvPicPr>
          <p:cNvPr id="5" name="4 Imagen" descr="RECORTE 2.PNG"/>
          <p:cNvPicPr>
            <a:picLocks noChangeAspect="1"/>
          </p:cNvPicPr>
          <p:nvPr/>
        </p:nvPicPr>
        <p:blipFill>
          <a:blip r:embed="rId3" cstate="print"/>
          <a:stretch>
            <a:fillRect/>
          </a:stretch>
        </p:blipFill>
        <p:spPr>
          <a:xfrm>
            <a:off x="4860032" y="3066451"/>
            <a:ext cx="1299870" cy="1345161"/>
          </a:xfrm>
          <a:prstGeom prst="rect">
            <a:avLst/>
          </a:prstGeom>
        </p:spPr>
      </p:pic>
      <p:pic>
        <p:nvPicPr>
          <p:cNvPr id="6" name="5 Imagen" descr="RECORTE 3.PNG"/>
          <p:cNvPicPr>
            <a:picLocks noChangeAspect="1"/>
          </p:cNvPicPr>
          <p:nvPr/>
        </p:nvPicPr>
        <p:blipFill>
          <a:blip r:embed="rId4" cstate="print"/>
          <a:stretch>
            <a:fillRect/>
          </a:stretch>
        </p:blipFill>
        <p:spPr>
          <a:xfrm>
            <a:off x="2411760" y="3140968"/>
            <a:ext cx="1728192" cy="1393703"/>
          </a:xfrm>
          <a:prstGeom prst="rect">
            <a:avLst/>
          </a:prstGeom>
        </p:spPr>
      </p:pic>
      <p:pic>
        <p:nvPicPr>
          <p:cNvPr id="7" name="6 Imagen" descr="RECORTE 4.PNG"/>
          <p:cNvPicPr>
            <a:picLocks noChangeAspect="1"/>
          </p:cNvPicPr>
          <p:nvPr/>
        </p:nvPicPr>
        <p:blipFill>
          <a:blip r:embed="rId5" cstate="print"/>
          <a:stretch>
            <a:fillRect/>
          </a:stretch>
        </p:blipFill>
        <p:spPr>
          <a:xfrm>
            <a:off x="6948264" y="3068960"/>
            <a:ext cx="1440160" cy="1657684"/>
          </a:xfrm>
          <a:prstGeom prst="rect">
            <a:avLst/>
          </a:prstGeom>
        </p:spPr>
      </p:pic>
      <p:pic>
        <p:nvPicPr>
          <p:cNvPr id="8" name="7 Imagen" descr="RECORTE FINAL LOGO FINAL PROYECTO 4 2017.PNG"/>
          <p:cNvPicPr>
            <a:picLocks noChangeAspect="1"/>
          </p:cNvPicPr>
          <p:nvPr/>
        </p:nvPicPr>
        <p:blipFill>
          <a:blip r:embed="rId6" cstate="print"/>
          <a:stretch>
            <a:fillRect/>
          </a:stretch>
        </p:blipFill>
        <p:spPr>
          <a:xfrm>
            <a:off x="5148064" y="4797152"/>
            <a:ext cx="1660942" cy="1667392"/>
          </a:xfrm>
          <a:prstGeom prst="rect">
            <a:avLst/>
          </a:prstGeom>
        </p:spPr>
      </p:pic>
      <p:pic>
        <p:nvPicPr>
          <p:cNvPr id="9" name="8 Imagen" descr="recorte final 3w.PNG"/>
          <p:cNvPicPr>
            <a:picLocks noChangeAspect="1"/>
          </p:cNvPicPr>
          <p:nvPr/>
        </p:nvPicPr>
        <p:blipFill>
          <a:blip r:embed="rId7" cstate="print"/>
          <a:stretch>
            <a:fillRect/>
          </a:stretch>
        </p:blipFill>
        <p:spPr>
          <a:xfrm>
            <a:off x="1187624" y="4797152"/>
            <a:ext cx="1656184" cy="1683960"/>
          </a:xfrm>
          <a:prstGeom prst="rect">
            <a:avLst/>
          </a:prstGeom>
        </p:spPr>
      </p:pic>
      <p:sp>
        <p:nvSpPr>
          <p:cNvPr id="10" name="9 Flecha derecha"/>
          <p:cNvSpPr/>
          <p:nvPr/>
        </p:nvSpPr>
        <p:spPr>
          <a:xfrm>
            <a:off x="1835696" y="3645024"/>
            <a:ext cx="576064" cy="144016"/>
          </a:xfrm>
          <a:prstGeom prst="rightArrow">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Flecha derecha"/>
          <p:cNvSpPr/>
          <p:nvPr/>
        </p:nvSpPr>
        <p:spPr>
          <a:xfrm>
            <a:off x="6156176" y="3717032"/>
            <a:ext cx="648072" cy="144016"/>
          </a:xfrm>
          <a:prstGeom prst="rightArrow">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Flecha derecha"/>
          <p:cNvSpPr/>
          <p:nvPr/>
        </p:nvSpPr>
        <p:spPr>
          <a:xfrm>
            <a:off x="3995936" y="3717032"/>
            <a:ext cx="648072" cy="144016"/>
          </a:xfrm>
          <a:prstGeom prst="rightArrow">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Flecha derecha"/>
          <p:cNvSpPr/>
          <p:nvPr/>
        </p:nvSpPr>
        <p:spPr>
          <a:xfrm rot="10800000">
            <a:off x="3275856" y="5445224"/>
            <a:ext cx="1656184" cy="288032"/>
          </a:xfrm>
          <a:prstGeom prst="rightArrow">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Arco de bloque"/>
          <p:cNvSpPr/>
          <p:nvPr/>
        </p:nvSpPr>
        <p:spPr>
          <a:xfrm rot="5400000">
            <a:off x="7705803" y="4615677"/>
            <a:ext cx="1584176" cy="650982"/>
          </a:xfrm>
          <a:prstGeom prst="blockArc">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7" name="16 Flecha derecha"/>
          <p:cNvSpPr/>
          <p:nvPr/>
        </p:nvSpPr>
        <p:spPr>
          <a:xfrm rot="10800000">
            <a:off x="7236296" y="5517232"/>
            <a:ext cx="1224136" cy="288032"/>
          </a:xfrm>
          <a:prstGeom prst="rightArrow">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a:ln>
                  <a:solidFill>
                    <a:sysClr val="windowText" lastClr="000000"/>
                  </a:solidFill>
                </a:ln>
                <a:solidFill>
                  <a:schemeClr val="accent6">
                    <a:lumMod val="75000"/>
                  </a:schemeClr>
                </a:solidFill>
              </a:rPr>
              <a:t>ADECUACIÓN DE LOS PERFILES</a:t>
            </a:r>
          </a:p>
        </p:txBody>
      </p:sp>
      <p:sp>
        <p:nvSpPr>
          <p:cNvPr id="3" name="2 Marcador de contenido"/>
          <p:cNvSpPr>
            <a:spLocks noGrp="1"/>
          </p:cNvSpPr>
          <p:nvPr>
            <p:ph idx="1"/>
          </p:nvPr>
        </p:nvSpPr>
        <p:spPr>
          <a:xfrm>
            <a:off x="323528" y="1196752"/>
            <a:ext cx="8363272" cy="4929411"/>
          </a:xfrm>
        </p:spPr>
        <p:txBody>
          <a:bodyPr>
            <a:normAutofit fontScale="85000" lnSpcReduction="10000"/>
          </a:bodyPr>
          <a:lstStyle/>
          <a:p>
            <a:r>
              <a:rPr lang="es-ES" sz="1600" dirty="0"/>
              <a:t>Estamos vinculados a nuestra idea de negocio debido a que al igual que otras muchas personas hoy en día utilizamos este servicio de las compras online y el sistema de pedidos y </a:t>
            </a:r>
            <a:r>
              <a:rPr lang="es-ES" sz="1600" dirty="0" smtClean="0"/>
              <a:t>envíos </a:t>
            </a:r>
            <a:r>
              <a:rPr lang="es-ES" sz="1600" dirty="0"/>
              <a:t>cada vez más. Aunque esto de comprar por internet es algo relativamente nuevo, en poco tiempo se han hecho grandes avances, pero aún así nosotros vemos algunos fallos y problemas que creemos ser capaces de solucionar con este proyecto de empresa. El factor principal que nos ha motivado a desarrollar la idea es la lentitud en los envíos. Y aprovechando que hemos visto este problema decidimos crear una empresa que solucione este problema y obtener beneficios </a:t>
            </a:r>
            <a:r>
              <a:rPr lang="es-ES" sz="1600" dirty="0" smtClean="0"/>
              <a:t>haciéndolo </a:t>
            </a:r>
            <a:r>
              <a:rPr lang="es-ES" sz="1600" dirty="0"/>
              <a:t>lo mejor posible</a:t>
            </a:r>
            <a:r>
              <a:rPr lang="es-ES" sz="1600" dirty="0" smtClean="0"/>
              <a:t>.</a:t>
            </a:r>
          </a:p>
          <a:p>
            <a:pPr>
              <a:buNone/>
            </a:pPr>
            <a:r>
              <a:rPr lang="es-ES" sz="1800" dirty="0">
                <a:solidFill>
                  <a:schemeClr val="accent6">
                    <a:lumMod val="75000"/>
                  </a:schemeClr>
                </a:solidFill>
                <a:latin typeface="+mj-lt"/>
                <a:ea typeface="+mj-ea"/>
                <a:cs typeface="+mj-cs"/>
              </a:rPr>
              <a:t>LOS PUESTOS </a:t>
            </a:r>
            <a:r>
              <a:rPr lang="es-ES" sz="1800" dirty="0" smtClean="0">
                <a:solidFill>
                  <a:schemeClr val="accent6">
                    <a:lumMod val="75000"/>
                  </a:schemeClr>
                </a:solidFill>
                <a:latin typeface="+mj-lt"/>
                <a:ea typeface="+mj-ea"/>
                <a:cs typeface="+mj-cs"/>
              </a:rPr>
              <a:t>EN </a:t>
            </a:r>
            <a:r>
              <a:rPr lang="es-ES" sz="1800" dirty="0">
                <a:solidFill>
                  <a:schemeClr val="accent6">
                    <a:lumMod val="75000"/>
                  </a:schemeClr>
                </a:solidFill>
                <a:latin typeface="+mj-lt"/>
                <a:ea typeface="+mj-ea"/>
                <a:cs typeface="+mj-cs"/>
              </a:rPr>
              <a:t>LA </a:t>
            </a:r>
            <a:r>
              <a:rPr lang="es-ES" sz="1800" dirty="0" smtClean="0">
                <a:solidFill>
                  <a:schemeClr val="accent6">
                    <a:lumMod val="75000"/>
                  </a:schemeClr>
                </a:solidFill>
                <a:latin typeface="+mj-lt"/>
                <a:ea typeface="+mj-ea"/>
                <a:cs typeface="+mj-cs"/>
              </a:rPr>
              <a:t>EMPRESA</a:t>
            </a:r>
          </a:p>
          <a:p>
            <a:pPr>
              <a:buFont typeface="Wingdings" pitchFamily="2" charset="2"/>
              <a:buChar char="Ø"/>
            </a:pPr>
            <a:r>
              <a:rPr lang="es-ES" sz="1800" u="sng" dirty="0" smtClean="0"/>
              <a:t> DIRECTOR </a:t>
            </a:r>
            <a:r>
              <a:rPr lang="es-ES" sz="1800" u="sng" dirty="0"/>
              <a:t>GENERAL:</a:t>
            </a:r>
            <a:r>
              <a:rPr lang="es-ES" sz="1800" dirty="0" smtClean="0"/>
              <a:t/>
            </a:r>
            <a:br>
              <a:rPr lang="es-ES" sz="1800" dirty="0" smtClean="0"/>
            </a:br>
            <a:r>
              <a:rPr lang="es-ES" sz="1800" dirty="0"/>
              <a:t>Guille D va a desempeñar este papel en la empresa, debido a que va estudiar ADE o un MBA. Esta posición en la empresa requiere liderazgo, organización y </a:t>
            </a:r>
            <a:r>
              <a:rPr lang="es-ES" sz="1800" dirty="0" smtClean="0"/>
              <a:t>bastantes </a:t>
            </a:r>
            <a:r>
              <a:rPr lang="es-ES" sz="1800" dirty="0"/>
              <a:t>fundamentos de ADE para dirigir al resto de trabajadores y saber la dirección que debe tomar la empresa en cada </a:t>
            </a:r>
            <a:r>
              <a:rPr lang="es-ES" sz="1800" dirty="0" smtClean="0"/>
              <a:t>momento.</a:t>
            </a:r>
          </a:p>
          <a:p>
            <a:pPr>
              <a:buFont typeface="Wingdings" pitchFamily="2" charset="2"/>
              <a:buChar char="Ø"/>
            </a:pPr>
            <a:r>
              <a:rPr lang="es-ES" sz="1800" u="sng" dirty="0" smtClean="0"/>
              <a:t>DIRECTOR </a:t>
            </a:r>
            <a:r>
              <a:rPr lang="es-ES" sz="1800" u="sng" dirty="0"/>
              <a:t>DE PRODUCCIÓN Y FINANZAS:</a:t>
            </a:r>
            <a:r>
              <a:rPr lang="es-ES" sz="1800" dirty="0" smtClean="0"/>
              <a:t/>
            </a:r>
            <a:br>
              <a:rPr lang="es-ES" sz="1800" dirty="0" smtClean="0"/>
            </a:br>
            <a:r>
              <a:rPr lang="es-ES" sz="1800" dirty="0" err="1"/>
              <a:t>Nico</a:t>
            </a:r>
            <a:r>
              <a:rPr lang="es-ES" sz="1800" dirty="0"/>
              <a:t> F va a desempeñar la función de producción y sus estudios serán empresariales e </a:t>
            </a:r>
            <a:r>
              <a:rPr lang="es-ES" sz="1800" dirty="0" smtClean="0"/>
              <a:t>ingeniería </a:t>
            </a:r>
            <a:r>
              <a:rPr lang="es-ES" sz="1800" dirty="0"/>
              <a:t>industrial. Son unos cargos fundamentales para cualquier </a:t>
            </a:r>
            <a:r>
              <a:rPr lang="es-ES" sz="1800" dirty="0" err="1"/>
              <a:t>compañia</a:t>
            </a:r>
            <a:r>
              <a:rPr lang="es-ES" sz="1800" dirty="0"/>
              <a:t> o empresa. Estas funciones son </a:t>
            </a:r>
            <a:r>
              <a:rPr lang="es-ES" sz="1800" dirty="0" smtClean="0"/>
              <a:t>básicamente </a:t>
            </a:r>
            <a:r>
              <a:rPr lang="es-ES" sz="1800" dirty="0"/>
              <a:t>el control total de los números de la empresa, entradas y salidas de dinero, gastos e </a:t>
            </a:r>
            <a:r>
              <a:rPr lang="es-ES" sz="1800" dirty="0" smtClean="0"/>
              <a:t>ingresos, etc.</a:t>
            </a:r>
            <a:endParaRPr lang="es-ES" sz="1800" dirty="0"/>
          </a:p>
          <a:p>
            <a:pPr>
              <a:buFont typeface="Wingdings" pitchFamily="2" charset="2"/>
              <a:buChar char="Ø"/>
            </a:pPr>
            <a:r>
              <a:rPr lang="es-ES" sz="1800" u="sng" dirty="0" smtClean="0"/>
              <a:t>DIRECTOR </a:t>
            </a:r>
            <a:r>
              <a:rPr lang="es-ES" sz="1800" u="sng" dirty="0"/>
              <a:t>DE MARKETING Y RECURSOS HUMANOS:</a:t>
            </a:r>
            <a:r>
              <a:rPr lang="es-ES" sz="1800" dirty="0" smtClean="0"/>
              <a:t/>
            </a:r>
            <a:br>
              <a:rPr lang="es-ES" sz="1800" dirty="0" smtClean="0"/>
            </a:br>
            <a:r>
              <a:rPr lang="es-ES" sz="1800" dirty="0" err="1"/>
              <a:t>Álv</a:t>
            </a:r>
            <a:r>
              <a:rPr lang="es-ES" sz="1800" dirty="0"/>
              <a:t> C desempeñará esta función en la empresa y sus estudios serán marketing y publicidad y un doble grado de ADE y Derecho. son dos puestos muy importantes para una empresa como la nuestra que trabaja con muchos empleados y siempre de cara a los clientes. </a:t>
            </a:r>
            <a:r>
              <a:rPr lang="es-ES" sz="1800" dirty="0" err="1"/>
              <a:t>Alv</a:t>
            </a:r>
            <a:r>
              <a:rPr lang="es-ES" sz="1800" dirty="0"/>
              <a:t> C debe de conseguir que la empresa de siempre la mejor imagen posible al público, y que los trabajadores se encuentren lo más cómodos posibles trabajando en 3W.</a:t>
            </a:r>
            <a:endParaRPr lang="es-ES" sz="1800" dirty="0">
              <a:solidFill>
                <a:schemeClr val="accent6">
                  <a:lumMod val="75000"/>
                </a:schemeClr>
              </a:solidFill>
              <a:latin typeface="+mj-lt"/>
              <a:ea typeface="+mj-ea"/>
              <a:cs typeface="+mj-cs"/>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758</Words>
  <Application>Microsoft Office PowerPoint</Application>
  <PresentationFormat>Presentación en pantalla (4:3)</PresentationFormat>
  <Paragraphs>26</Paragraphs>
  <Slides>6</Slides>
  <Notes>0</Notes>
  <HiddenSlides>0</HiddenSlides>
  <MMClips>0</MMClips>
  <ScaleCrop>false</ScaleCrop>
  <HeadingPairs>
    <vt:vector size="4" baseType="variant">
      <vt:variant>
        <vt:lpstr>Tema</vt:lpstr>
      </vt:variant>
      <vt:variant>
        <vt:i4>1</vt:i4>
      </vt:variant>
      <vt:variant>
        <vt:lpstr>Títulos de diapositiva</vt:lpstr>
      </vt:variant>
      <vt:variant>
        <vt:i4>6</vt:i4>
      </vt:variant>
    </vt:vector>
  </HeadingPairs>
  <TitlesOfParts>
    <vt:vector size="7" baseType="lpstr">
      <vt:lpstr>Tema de Office</vt:lpstr>
      <vt:lpstr>Diapositiva 1</vt:lpstr>
      <vt:lpstr>DESCRIPCIÓN DE LA IDEA</vt:lpstr>
      <vt:lpstr>LA IDEA FINAL</vt:lpstr>
      <vt:lpstr>DENOMINACIÓN COMERCIAL</vt:lpstr>
      <vt:lpstr>LOGOTIPO</vt:lpstr>
      <vt:lpstr>ADECUACIÓN DE LOS PERFILES</vt:lpstr>
    </vt:vector>
  </TitlesOfParts>
  <Company>http://www.centor.mx.gd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Centor</dc:creator>
  <cp:lastModifiedBy>Centor</cp:lastModifiedBy>
  <cp:revision>7</cp:revision>
  <dcterms:created xsi:type="dcterms:W3CDTF">2017-02-16T16:53:32Z</dcterms:created>
  <dcterms:modified xsi:type="dcterms:W3CDTF">2017-02-16T17:47:59Z</dcterms:modified>
</cp:coreProperties>
</file>